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Trade Winds"/>
      <p:regular r:id="rId13"/>
    </p:embeddedFont>
    <p:embeddedFont>
      <p:font typeface="Artifika"/>
      <p:regular r:id="rId14"/>
    </p:embeddedFont>
    <p:embeddedFont>
      <p:font typeface="Acme"/>
      <p:regular r:id="rId15"/>
    </p:embeddedFont>
    <p:embeddedFont>
      <p:font typeface="Denk One"/>
      <p:regular r:id="rId16"/>
    </p:embeddedFont>
    <p:embeddedFont>
      <p:font typeface="Aclonica"/>
      <p:regular r:id="rId17"/>
    </p:embeddedFont>
    <p:embeddedFont>
      <p:font typeface="Ruslan Display"/>
      <p:regular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TradeWinds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cme-regular.fntdata"/><Relationship Id="rId14" Type="http://schemas.openxmlformats.org/officeDocument/2006/relationships/font" Target="fonts/Artifika-regular.fntdata"/><Relationship Id="rId17" Type="http://schemas.openxmlformats.org/officeDocument/2006/relationships/font" Target="fonts/Aclonica-regular.fntdata"/><Relationship Id="rId16" Type="http://schemas.openxmlformats.org/officeDocument/2006/relationships/font" Target="fonts/DenkOne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RuslanDisplay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3e073ed6c497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3e073ed6c497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fe488000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fe48800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fc44673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fc44673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fbb8d4fd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fbb8d4fd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fbb8d4fd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fbb8d4fd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fc446731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fc446731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fc8892ac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fc8892a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hyperlink" Target="https://www.youtube.com/watch?v=6xmvpXID70A" TargetMode="External"/><Relationship Id="rId5" Type="http://schemas.openxmlformats.org/officeDocument/2006/relationships/hyperlink" Target="http://www.poetryoutloud.or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https://youtu.be/JwhouCNq-Fc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hyperlink" Target="https://www.flocabulary.com/unit/what-is-poetry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hyperlink" Target="https://www.youtube.com/watch?v=fuBmSbiVXo0" TargetMode="External"/><Relationship Id="rId5" Type="http://schemas.openxmlformats.org/officeDocument/2006/relationships/hyperlink" Target="https://www.youtube.com/watch?v=OonDPGwAyfQ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latin typeface="Trade Winds"/>
                <a:ea typeface="Trade Winds"/>
                <a:cs typeface="Trade Winds"/>
                <a:sym typeface="Trade Winds"/>
              </a:rPr>
              <a:t>Poetry Out Loud:</a:t>
            </a:r>
            <a:endParaRPr sz="6000">
              <a:latin typeface="Trade Winds"/>
              <a:ea typeface="Trade Winds"/>
              <a:cs typeface="Trade Winds"/>
              <a:sym typeface="Trade Wind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4800"/>
              <a:t>Why you should participate!</a:t>
            </a:r>
            <a:endParaRPr b="1" i="1"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83225" y="3045500"/>
            <a:ext cx="8716500" cy="5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accent2"/>
                </a:solidFill>
              </a:rPr>
              <a:t>Short Video -</a:t>
            </a:r>
            <a:r>
              <a:rPr lang="en" sz="2400"/>
              <a:t> </a:t>
            </a:r>
            <a:r>
              <a:rPr b="1" lang="en" sz="3300">
                <a:solidFill>
                  <a:srgbClr val="1C4587"/>
                </a:solidFill>
              </a:rPr>
              <a:t>“</a:t>
            </a:r>
            <a:r>
              <a:rPr b="1" lang="en" sz="3300" u="sng">
                <a:solidFill>
                  <a:srgbClr val="1C4587"/>
                </a:solidFill>
                <a:hlinkClick r:id="rId4"/>
              </a:rPr>
              <a:t>How to choose a poem</a:t>
            </a:r>
            <a:r>
              <a:rPr b="1" lang="en" sz="3300">
                <a:solidFill>
                  <a:srgbClr val="1C4587"/>
                </a:solidFill>
              </a:rPr>
              <a:t>”</a:t>
            </a:r>
            <a:r>
              <a:rPr lang="en" sz="2400"/>
              <a:t> </a:t>
            </a:r>
            <a:r>
              <a:rPr lang="en" sz="2400">
                <a:solidFill>
                  <a:schemeClr val="accent2"/>
                </a:solidFill>
              </a:rPr>
              <a:t>(2 ½ min): </a:t>
            </a:r>
            <a:endParaRPr b="1" sz="2400">
              <a:solidFill>
                <a:schemeClr val="accent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000000"/>
                </a:solidFill>
              </a:rPr>
              <a:t>P.O.L. Website:</a:t>
            </a:r>
            <a:endParaRPr b="1" sz="3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accent5"/>
                </a:solidFill>
                <a:hlinkClick r:id="rId5"/>
              </a:rPr>
              <a:t>http://www.poetryoutloud.org/</a:t>
            </a:r>
            <a:endParaRPr b="1" sz="2400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744575"/>
            <a:ext cx="8520600" cy="140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700">
                <a:latin typeface="Artifika"/>
                <a:ea typeface="Artifika"/>
                <a:cs typeface="Artifika"/>
                <a:sym typeface="Artifika"/>
              </a:rPr>
              <a:t>What is a POEM?</a:t>
            </a:r>
            <a:endParaRPr b="1" sz="6700">
              <a:latin typeface="Artifika"/>
              <a:ea typeface="Artifika"/>
              <a:cs typeface="Artifika"/>
              <a:sym typeface="Artifika"/>
            </a:endParaRPr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rgbClr val="0000FF"/>
                </a:solidFill>
                <a:hlinkClick r:id="rId4"/>
              </a:rPr>
              <a:t>Writers' Workshop - "What is a Poem?"</a:t>
            </a:r>
            <a:endParaRPr b="1" sz="3000" u="sng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311700" y="744575"/>
            <a:ext cx="8520600" cy="140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700">
                <a:latin typeface="Artifika"/>
                <a:ea typeface="Artifika"/>
                <a:cs typeface="Artifika"/>
                <a:sym typeface="Artifika"/>
              </a:rPr>
              <a:t>What is a POEM?</a:t>
            </a:r>
            <a:endParaRPr b="1" sz="6700">
              <a:latin typeface="Artifika"/>
              <a:ea typeface="Artifika"/>
              <a:cs typeface="Artifika"/>
              <a:sym typeface="Artifika"/>
            </a:endParaRPr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 u="sng">
                <a:solidFill>
                  <a:srgbClr val="0000FF"/>
                </a:solidFill>
                <a:hlinkClick r:id="rId4"/>
              </a:rPr>
              <a:t>Flocabulary’s Explanation:</a:t>
            </a:r>
            <a:endParaRPr b="1" sz="3600" u="sng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As a teacher, one of my FAVORITE “Poetry Slammers”</a:t>
            </a:r>
            <a:endParaRPr sz="480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 u="sng">
                <a:solidFill>
                  <a:schemeClr val="hlink"/>
                </a:solidFill>
                <a:hlinkClick r:id="rId4"/>
              </a:rPr>
              <a:t>“What Do I Make?”</a:t>
            </a:r>
            <a:r>
              <a:rPr lang="en" sz="3600">
                <a:solidFill>
                  <a:schemeClr val="lt1"/>
                </a:solidFill>
              </a:rPr>
              <a:t>(3 min)</a:t>
            </a:r>
            <a:endParaRPr sz="36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400">
                <a:solidFill>
                  <a:srgbClr val="FFFFFF"/>
                </a:solidFill>
              </a:rPr>
              <a:t>Another one...</a:t>
            </a:r>
            <a:endParaRPr i="1" sz="24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 u="sng">
                <a:solidFill>
                  <a:schemeClr val="hlink"/>
                </a:solidFill>
                <a:hlinkClick r:id="rId5"/>
              </a:rPr>
              <a:t>“The Impotence of Proofreading”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180475" y="322250"/>
            <a:ext cx="86517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4200">
                <a:solidFill>
                  <a:schemeClr val="accent2"/>
                </a:solidFill>
                <a:latin typeface="Aclonica"/>
                <a:ea typeface="Aclonica"/>
                <a:cs typeface="Aclonica"/>
                <a:sym typeface="Aclonica"/>
              </a:rPr>
              <a:t>Selecting YOUR POEM</a:t>
            </a:r>
            <a:r>
              <a:rPr i="1" lang="en" sz="1000">
                <a:solidFill>
                  <a:schemeClr val="accent2"/>
                </a:solidFill>
                <a:latin typeface="Aclonica"/>
                <a:ea typeface="Aclonica"/>
                <a:cs typeface="Aclonica"/>
                <a:sym typeface="Aclonica"/>
              </a:rPr>
              <a:t>  </a:t>
            </a:r>
            <a:r>
              <a:rPr lang="en">
                <a:solidFill>
                  <a:schemeClr val="accent2"/>
                </a:solidFill>
                <a:latin typeface="Aclonica"/>
                <a:ea typeface="Aclonica"/>
                <a:cs typeface="Aclonica"/>
                <a:sym typeface="Aclonica"/>
              </a:rPr>
              <a:t>Consider:</a:t>
            </a:r>
            <a:endParaRPr>
              <a:solidFill>
                <a:schemeClr val="accent2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accent2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clonica"/>
              <a:buAutoNum type="arabicPeriod"/>
            </a:pPr>
            <a:r>
              <a:rPr lang="en" sz="2400">
                <a:solidFill>
                  <a:schemeClr val="accent2"/>
                </a:solidFill>
                <a:latin typeface="Aclonica"/>
                <a:ea typeface="Aclonica"/>
                <a:cs typeface="Aclonica"/>
                <a:sym typeface="Aclonica"/>
              </a:rPr>
              <a:t>What are you INTERESTED IN?</a:t>
            </a:r>
            <a:endParaRPr sz="2400">
              <a:solidFill>
                <a:schemeClr val="accent2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clonica"/>
              <a:buAutoNum type="arabicPeriod"/>
            </a:pPr>
            <a:r>
              <a:rPr lang="en" sz="2400">
                <a:solidFill>
                  <a:schemeClr val="accent2"/>
                </a:solidFill>
                <a:latin typeface="Aclonica"/>
                <a:ea typeface="Aclonica"/>
                <a:cs typeface="Aclonica"/>
                <a:sym typeface="Aclonica"/>
              </a:rPr>
              <a:t>What types of poems do you LIKE?</a:t>
            </a:r>
            <a:endParaRPr sz="2400">
              <a:solidFill>
                <a:schemeClr val="accent2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clonica"/>
              <a:buAutoNum type="arabicPeriod"/>
            </a:pPr>
            <a:r>
              <a:rPr lang="en" sz="2400">
                <a:solidFill>
                  <a:schemeClr val="accent2"/>
                </a:solidFill>
                <a:latin typeface="Aclonica"/>
                <a:ea typeface="Aclonica"/>
                <a:cs typeface="Aclonica"/>
                <a:sym typeface="Aclonica"/>
              </a:rPr>
              <a:t>What THEMES or TONES in plays FIT WITH YOUR PERSONALITY?</a:t>
            </a:r>
            <a:endParaRPr sz="2400">
              <a:solidFill>
                <a:schemeClr val="accent2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clonica"/>
              <a:buAutoNum type="arabicPeriod"/>
            </a:pPr>
            <a:r>
              <a:rPr lang="en" sz="2400">
                <a:solidFill>
                  <a:schemeClr val="accent2"/>
                </a:solidFill>
                <a:latin typeface="Aclonica"/>
                <a:ea typeface="Aclonica"/>
                <a:cs typeface="Aclonica"/>
                <a:sym typeface="Aclonica"/>
              </a:rPr>
              <a:t>What type of poem will work well for YOUR VOICE?</a:t>
            </a:r>
            <a:endParaRPr sz="2400">
              <a:solidFill>
                <a:schemeClr val="accent2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9D2E9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Denk One"/>
                <a:ea typeface="Denk One"/>
                <a:cs typeface="Denk One"/>
                <a:sym typeface="Denk One"/>
              </a:rPr>
              <a:t>Practical Advantages to Studying &amp; Reciting Poetry:</a:t>
            </a:r>
            <a:endParaRPr>
              <a:latin typeface="Denk One"/>
              <a:ea typeface="Denk One"/>
              <a:cs typeface="Denk One"/>
              <a:sym typeface="Denk One"/>
            </a:endParaRPr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904750"/>
            <a:ext cx="8520600" cy="366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Trade Winds"/>
                <a:ea typeface="Trade Winds"/>
                <a:cs typeface="Trade Winds"/>
                <a:sym typeface="Trade Winds"/>
              </a:rPr>
              <a:t>POETRY...</a:t>
            </a:r>
            <a:endParaRPr sz="2400">
              <a:solidFill>
                <a:srgbClr val="000000"/>
              </a:solidFill>
              <a:latin typeface="Trade Winds"/>
              <a:ea typeface="Trade Winds"/>
              <a:cs typeface="Trade Winds"/>
              <a:sym typeface="Trade Winds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rade Winds"/>
              <a:buChar char="-"/>
            </a:pPr>
            <a:r>
              <a:rPr lang="en">
                <a:solidFill>
                  <a:srgbClr val="000000"/>
                </a:solidFill>
                <a:latin typeface="Trade Winds"/>
                <a:ea typeface="Trade Winds"/>
                <a:cs typeface="Trade Winds"/>
                <a:sym typeface="Trade Winds"/>
              </a:rPr>
              <a:t>OFFERS MASTERY OF LANGUAGE &amp; STOCKS THE MIND WITH IMAGES &amp; IDEAS IN UNFORGETTABLE WORDS &amp; PHRASES</a:t>
            </a:r>
            <a:endParaRPr>
              <a:solidFill>
                <a:srgbClr val="000000"/>
              </a:solidFill>
              <a:latin typeface="Trade Winds"/>
              <a:ea typeface="Trade Winds"/>
              <a:cs typeface="Trade Winds"/>
              <a:sym typeface="Trade Winds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rade Winds"/>
              <a:buChar char="-"/>
            </a:pPr>
            <a:r>
              <a:rPr lang="en">
                <a:solidFill>
                  <a:srgbClr val="000000"/>
                </a:solidFill>
                <a:latin typeface="Trade Winds"/>
                <a:ea typeface="Trade Winds"/>
                <a:cs typeface="Trade Winds"/>
                <a:sym typeface="Trade Winds"/>
              </a:rPr>
              <a:t>TRAINS &amp; DEVELOPS OUR EMOTIONAL INTELLIGENCE</a:t>
            </a:r>
            <a:endParaRPr>
              <a:solidFill>
                <a:srgbClr val="000000"/>
              </a:solidFill>
              <a:latin typeface="Trade Winds"/>
              <a:ea typeface="Trade Winds"/>
              <a:cs typeface="Trade Winds"/>
              <a:sym typeface="Trade Winds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rade Winds"/>
              <a:buChar char="-"/>
            </a:pPr>
            <a:r>
              <a:rPr lang="en">
                <a:solidFill>
                  <a:srgbClr val="000000"/>
                </a:solidFill>
                <a:latin typeface="Trade Winds"/>
                <a:ea typeface="Trade Winds"/>
                <a:cs typeface="Trade Winds"/>
                <a:sym typeface="Trade Winds"/>
              </a:rPr>
              <a:t>REMINDS US THAT LANGUAGE IS HOLISTIC--THAT HOW SOMETHING IS SAID IS PART OF WHAT IS BEING SAID, CARRIED BY TONE OF VOICE, INFLECTION, AN&amp; RHYTHM.</a:t>
            </a:r>
            <a:endParaRPr>
              <a:solidFill>
                <a:srgbClr val="000000"/>
              </a:solidFill>
              <a:latin typeface="Trade Winds"/>
              <a:ea typeface="Trade Winds"/>
              <a:cs typeface="Trade Winds"/>
              <a:sym typeface="Trade Winds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Ruslan Display"/>
              <a:buChar char="-"/>
            </a:pPr>
            <a:r>
              <a:rPr lang="en">
                <a:solidFill>
                  <a:srgbClr val="000000"/>
                </a:solidFill>
                <a:latin typeface="Trade Winds"/>
                <a:ea typeface="Trade Winds"/>
                <a:cs typeface="Trade Winds"/>
                <a:sym typeface="Trade Winds"/>
              </a:rPr>
              <a:t>LETS US SEE THE WORLD THROUGH OTHER EYES &amp; EQUIPS US IMAGINATIVELY &amp; SPIRITUALLY TO FACE THE JOYS &amp; CHALLENGES OF OUR LIVES</a:t>
            </a:r>
            <a:br>
              <a:rPr lang="en">
                <a:solidFill>
                  <a:srgbClr val="000000"/>
                </a:solidFill>
                <a:latin typeface="Ruslan Display"/>
                <a:ea typeface="Ruslan Display"/>
                <a:cs typeface="Ruslan Display"/>
                <a:sym typeface="Ruslan Display"/>
              </a:rPr>
            </a:br>
            <a:endParaRPr>
              <a:solidFill>
                <a:srgbClr val="000000"/>
              </a:solidFill>
              <a:latin typeface="Ruslan Display"/>
              <a:ea typeface="Ruslan Display"/>
              <a:cs typeface="Ruslan Display"/>
              <a:sym typeface="Ruslan Displ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265500" y="800850"/>
            <a:ext cx="4045200" cy="1455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Coffeehouse Poetry Day</a:t>
            </a:r>
            <a:endParaRPr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0" name="Google Shape;90;p19"/>
          <p:cNvSpPr txBox="1"/>
          <p:nvPr>
            <p:ph idx="1" type="subTitle"/>
          </p:nvPr>
        </p:nvSpPr>
        <p:spPr>
          <a:xfrm>
            <a:off x="265500" y="3350050"/>
            <a:ext cx="4045200" cy="6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Friday</a:t>
            </a:r>
            <a:r>
              <a:rPr b="1" lang="en" sz="2400">
                <a:solidFill>
                  <a:srgbClr val="FFFFFF"/>
                </a:solidFill>
              </a:rPr>
              <a:t>, September 27th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91" name="Google Shape;91;p19"/>
          <p:cNvSpPr txBox="1"/>
          <p:nvPr>
            <p:ph idx="2" type="body"/>
          </p:nvPr>
        </p:nvSpPr>
        <p:spPr>
          <a:xfrm>
            <a:off x="4579525" y="724075"/>
            <a:ext cx="4455300" cy="386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Acme"/>
                <a:ea typeface="Acme"/>
                <a:cs typeface="Acme"/>
                <a:sym typeface="Acme"/>
              </a:rPr>
              <a:t>Choose ONE POEM from the P.O.L. Website to </a:t>
            </a:r>
            <a:r>
              <a:rPr b="1" lang="en" sz="19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MEMORIZE</a:t>
            </a:r>
            <a:r>
              <a:rPr lang="en" sz="1900">
                <a:latin typeface="Acme"/>
                <a:ea typeface="Acme"/>
                <a:cs typeface="Acme"/>
                <a:sym typeface="Acme"/>
              </a:rPr>
              <a:t> &amp; </a:t>
            </a:r>
            <a:r>
              <a:rPr b="1" lang="en" sz="19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RECITE</a:t>
            </a:r>
            <a:r>
              <a:rPr lang="en" sz="1900">
                <a:latin typeface="Acme"/>
                <a:ea typeface="Acme"/>
                <a:cs typeface="Acme"/>
                <a:sym typeface="Acme"/>
              </a:rPr>
              <a:t> for the class</a:t>
            </a:r>
            <a:endParaRPr sz="1900"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latin typeface="Acme"/>
                <a:ea typeface="Acme"/>
                <a:cs typeface="Acme"/>
                <a:sym typeface="Acme"/>
              </a:rPr>
              <a:t>You need to have a </a:t>
            </a:r>
            <a:r>
              <a:rPr lang="en" sz="19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PRINTED COPY</a:t>
            </a:r>
            <a:r>
              <a:rPr lang="en" sz="1900">
                <a:latin typeface="Acme"/>
                <a:ea typeface="Acme"/>
                <a:cs typeface="Acme"/>
                <a:sym typeface="Acme"/>
              </a:rPr>
              <a:t> of your poem to give me when you recite for the class</a:t>
            </a:r>
            <a:endParaRPr sz="1900"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latin typeface="Acme"/>
                <a:ea typeface="Acme"/>
                <a:cs typeface="Acme"/>
                <a:sym typeface="Acme"/>
              </a:rPr>
              <a:t>Yes, this will be a </a:t>
            </a:r>
            <a:r>
              <a:rPr b="1" i="1" lang="en" sz="19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MAJOR GRADE!</a:t>
            </a:r>
            <a:endParaRPr b="1" i="1" sz="19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900">
                <a:latin typeface="Acme"/>
                <a:ea typeface="Acme"/>
                <a:cs typeface="Acme"/>
                <a:sym typeface="Acme"/>
              </a:rPr>
              <a:t>Make sure you </a:t>
            </a:r>
            <a:r>
              <a:rPr b="1" i="1" lang="en" sz="19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UNDERSTAND</a:t>
            </a:r>
            <a:r>
              <a:rPr lang="en" sz="1900">
                <a:latin typeface="Acme"/>
                <a:ea typeface="Acme"/>
                <a:cs typeface="Acme"/>
                <a:sym typeface="Acme"/>
              </a:rPr>
              <a:t> what your chosen poem about, and can recite it with the type of </a:t>
            </a:r>
            <a:r>
              <a:rPr b="1" lang="en" sz="1900">
                <a:latin typeface="Acme"/>
                <a:ea typeface="Acme"/>
                <a:cs typeface="Acme"/>
                <a:sym typeface="Acme"/>
              </a:rPr>
              <a:t>“feeling”</a:t>
            </a:r>
            <a:r>
              <a:rPr lang="en" sz="1900">
                <a:latin typeface="Acme"/>
                <a:ea typeface="Acme"/>
                <a:cs typeface="Acme"/>
                <a:sym typeface="Acme"/>
              </a:rPr>
              <a:t> it deserves!</a:t>
            </a:r>
            <a:endParaRPr sz="1900">
              <a:latin typeface="Acme"/>
              <a:ea typeface="Acme"/>
              <a:cs typeface="Acme"/>
              <a:sym typeface="Acme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900">
                <a:latin typeface="Acme"/>
                <a:ea typeface="Acme"/>
                <a:cs typeface="Acme"/>
                <a:sym typeface="Acme"/>
              </a:rPr>
              <a:t>We will have a coffeehouse “food day” to set the mood as students recite (after our vocab quiz) - </a:t>
            </a:r>
            <a:r>
              <a:rPr b="1" i="1" lang="en" sz="1900">
                <a:solidFill>
                  <a:srgbClr val="000000"/>
                </a:solidFill>
                <a:latin typeface="Acme"/>
                <a:ea typeface="Acme"/>
                <a:cs typeface="Acme"/>
                <a:sym typeface="Acme"/>
              </a:rPr>
              <a:t>Student-led food sign-up.</a:t>
            </a:r>
            <a:endParaRPr b="1" i="1" sz="1900">
              <a:solidFill>
                <a:srgbClr val="000000"/>
              </a:solidFill>
              <a:latin typeface="Acme"/>
              <a:ea typeface="Acme"/>
              <a:cs typeface="Acme"/>
              <a:sym typeface="Acm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127275" y="800850"/>
            <a:ext cx="4335000" cy="1455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rPr>
              <a:t>What are you JUDGED ON for POL?</a:t>
            </a:r>
            <a:endParaRPr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7" name="Google Shape;97;p20"/>
          <p:cNvSpPr txBox="1"/>
          <p:nvPr>
            <p:ph idx="1" type="subTitle"/>
          </p:nvPr>
        </p:nvSpPr>
        <p:spPr>
          <a:xfrm>
            <a:off x="265500" y="3350050"/>
            <a:ext cx="4045200" cy="68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It’s not just about MEMORIZATION...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98" name="Google Shape;98;p20"/>
          <p:cNvSpPr txBox="1"/>
          <p:nvPr>
            <p:ph idx="2" type="body"/>
          </p:nvPr>
        </p:nvSpPr>
        <p:spPr>
          <a:xfrm>
            <a:off x="4579525" y="724075"/>
            <a:ext cx="4455300" cy="386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cme"/>
              <a:buChar char="●"/>
            </a:pPr>
            <a:r>
              <a:rPr lang="en" sz="2400">
                <a:solidFill>
                  <a:srgbClr val="434343"/>
                </a:solidFill>
                <a:latin typeface="Acme"/>
                <a:ea typeface="Acme"/>
                <a:cs typeface="Acme"/>
                <a:sym typeface="Acme"/>
              </a:rPr>
              <a:t>PHYSICAL PRESENCE</a:t>
            </a:r>
            <a:endParaRPr sz="2400">
              <a:solidFill>
                <a:srgbClr val="434343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cme"/>
              <a:buChar char="●"/>
            </a:pPr>
            <a:r>
              <a:rPr lang="en" sz="2400">
                <a:solidFill>
                  <a:srgbClr val="434343"/>
                </a:solidFill>
                <a:latin typeface="Acme"/>
                <a:ea typeface="Acme"/>
                <a:cs typeface="Acme"/>
                <a:sym typeface="Acme"/>
              </a:rPr>
              <a:t>VOICE &amp; ARTICULATION</a:t>
            </a:r>
            <a:endParaRPr sz="2400">
              <a:solidFill>
                <a:srgbClr val="434343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cme"/>
              <a:buChar char="●"/>
            </a:pPr>
            <a:r>
              <a:rPr lang="en" sz="2400">
                <a:solidFill>
                  <a:srgbClr val="434343"/>
                </a:solidFill>
                <a:latin typeface="Acme"/>
                <a:ea typeface="Acme"/>
                <a:cs typeface="Acme"/>
                <a:sym typeface="Acme"/>
              </a:rPr>
              <a:t>DRAMATIC APPROPRIATENESS</a:t>
            </a:r>
            <a:endParaRPr sz="2400">
              <a:solidFill>
                <a:srgbClr val="434343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cme"/>
              <a:buChar char="●"/>
            </a:pPr>
            <a:r>
              <a:rPr lang="en" sz="2400">
                <a:solidFill>
                  <a:srgbClr val="434343"/>
                </a:solidFill>
                <a:latin typeface="Acme"/>
                <a:ea typeface="Acme"/>
                <a:cs typeface="Acme"/>
                <a:sym typeface="Acme"/>
              </a:rPr>
              <a:t>EVIDENCE OF UNDERSTANDING</a:t>
            </a:r>
            <a:endParaRPr sz="2400">
              <a:solidFill>
                <a:srgbClr val="434343"/>
              </a:solidFill>
              <a:latin typeface="Acme"/>
              <a:ea typeface="Acme"/>
              <a:cs typeface="Acme"/>
              <a:sym typeface="Acme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434343"/>
              </a:buClr>
              <a:buSzPts val="2400"/>
              <a:buFont typeface="Acme"/>
              <a:buChar char="●"/>
            </a:pPr>
            <a:r>
              <a:rPr lang="en" sz="2400">
                <a:solidFill>
                  <a:srgbClr val="434343"/>
                </a:solidFill>
                <a:latin typeface="Acme"/>
                <a:ea typeface="Acme"/>
                <a:cs typeface="Acme"/>
                <a:sym typeface="Acme"/>
              </a:rPr>
              <a:t>OVERALL PERFORMANCE</a:t>
            </a:r>
            <a:endParaRPr sz="2400">
              <a:solidFill>
                <a:srgbClr val="434343"/>
              </a:solidFill>
              <a:latin typeface="Acme"/>
              <a:ea typeface="Acme"/>
              <a:cs typeface="Acme"/>
              <a:sym typeface="Acm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