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Fira Sans Extra Condensed Medium"/>
      <p:regular r:id="rId13"/>
      <p:bold r:id="rId14"/>
      <p:italic r:id="rId15"/>
      <p:boldItalic r:id="rId16"/>
    </p:embeddedFont>
    <p:embeddedFont>
      <p:font typeface="Hind Vadodara Light"/>
      <p:regular r:id="rId17"/>
      <p:bold r:id="rId18"/>
    </p:embeddedFont>
    <p:embeddedFont>
      <p:font typeface="Hind Vadodara Medium"/>
      <p:regular r:id="rId19"/>
      <p:bold r:id="rId20"/>
    </p:embeddedFont>
    <p:embeddedFont>
      <p:font typeface="Teko Ligh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84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indVadodaraMedium-bold.fntdata"/><Relationship Id="rId11" Type="http://schemas.openxmlformats.org/officeDocument/2006/relationships/slide" Target="slides/slide6.xml"/><Relationship Id="rId22" Type="http://schemas.openxmlformats.org/officeDocument/2006/relationships/font" Target="fonts/TekoLight-bold.fntdata"/><Relationship Id="rId10" Type="http://schemas.openxmlformats.org/officeDocument/2006/relationships/slide" Target="slides/slide5.xml"/><Relationship Id="rId21" Type="http://schemas.openxmlformats.org/officeDocument/2006/relationships/font" Target="fonts/TekoLight-regular.fntdata"/><Relationship Id="rId13" Type="http://schemas.openxmlformats.org/officeDocument/2006/relationships/font" Target="fonts/FiraSansExtraCondensedMedium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ExtraCondensedMedium-italic.fntdata"/><Relationship Id="rId14" Type="http://schemas.openxmlformats.org/officeDocument/2006/relationships/font" Target="fonts/FiraSansExtraCondensedMedium-bold.fntdata"/><Relationship Id="rId17" Type="http://schemas.openxmlformats.org/officeDocument/2006/relationships/font" Target="fonts/HindVadodaraLight-regular.fntdata"/><Relationship Id="rId16" Type="http://schemas.openxmlformats.org/officeDocument/2006/relationships/font" Target="fonts/FiraSansExtraCondensedMedium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indVadodaraMedium-regular.fntdata"/><Relationship Id="rId6" Type="http://schemas.openxmlformats.org/officeDocument/2006/relationships/slide" Target="slides/slide1.xml"/><Relationship Id="rId18" Type="http://schemas.openxmlformats.org/officeDocument/2006/relationships/font" Target="fonts/HindVadodara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da1a43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3da1a43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3da1a438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3da1a438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e8071fd6_2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3e8071fd6_2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0bfaed37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0bfaed37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0bfaed37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0bfaed37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0bfaed37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0bfaed37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76e47962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76e4796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1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625844" y="195325"/>
            <a:ext cx="2649300" cy="18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subTitle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hasCustomPrompt="1" idx="2" type="title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/>
          <p:nvPr>
            <p:ph idx="3" type="ctrTitle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4" type="subTitle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hasCustomPrompt="1" idx="5" type="title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6" type="ctrTitle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7" type="subTitle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hasCustomPrompt="1" idx="8" type="title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/>
          <p:nvPr>
            <p:ph idx="9" type="ctrTitle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3" type="subTitle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hasCustomPrompt="1" idx="14" type="title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5" type="ctrTitle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6" type="subTitle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hasCustomPrompt="1" idx="17" type="title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/>
          <p:nvPr>
            <p:ph idx="1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3"/>
          <p:cNvSpPr txBox="1"/>
          <p:nvPr>
            <p:ph idx="2" type="ctrTitle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3" type="subTitle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3"/>
          <p:cNvSpPr txBox="1"/>
          <p:nvPr>
            <p:ph idx="4" type="ctrTitle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subTitle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3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2" type="ctrTitle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3" type="subTitle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4"/>
          <p:cNvSpPr txBox="1"/>
          <p:nvPr>
            <p:ph idx="4" type="ctrTitle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5" type="subTitle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4"/>
          <p:cNvSpPr txBox="1"/>
          <p:nvPr>
            <p:ph idx="6" type="ctrTitle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7" type="subTitle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3" name="Google Shape;73;p14"/>
          <p:cNvSpPr txBox="1"/>
          <p:nvPr>
            <p:ph idx="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5"/>
          <p:cNvSpPr txBox="1"/>
          <p:nvPr>
            <p:ph idx="2" type="ctrTitle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3" type="subTitle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5"/>
          <p:cNvSpPr txBox="1"/>
          <p:nvPr>
            <p:ph idx="4" type="ctrTitle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5" type="subTitle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5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6"/>
          <p:cNvSpPr txBox="1"/>
          <p:nvPr>
            <p:ph idx="2" type="ctrTitle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3" type="subTitle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6"/>
          <p:cNvSpPr txBox="1"/>
          <p:nvPr>
            <p:ph idx="4" type="ctrTitle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5" type="subTitle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6"/>
          <p:cNvSpPr txBox="1"/>
          <p:nvPr>
            <p:ph idx="6" type="ctrTitle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7" type="subTitle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6"/>
          <p:cNvSpPr txBox="1"/>
          <p:nvPr>
            <p:ph idx="8" type="ctrTitle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9" type="subTitle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6"/>
          <p:cNvSpPr txBox="1"/>
          <p:nvPr>
            <p:ph idx="13" type="ctrTitle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4" type="subTitle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6"/>
          <p:cNvSpPr txBox="1"/>
          <p:nvPr>
            <p:ph idx="15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7"/>
          <p:cNvSpPr txBox="1"/>
          <p:nvPr>
            <p:ph hasCustomPrompt="1" idx="2" type="title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8"/>
          <p:cNvSpPr txBox="1"/>
          <p:nvPr>
            <p:ph hasCustomPrompt="1" idx="2" type="title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9"/>
          <p:cNvSpPr txBox="1"/>
          <p:nvPr>
            <p:ph hasCustomPrompt="1" idx="2" type="title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hasCustomPrompt="1" idx="2" type="title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3"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Hind Vadodara Medium"/>
              <a:ea typeface="Hind Vadodara Medium"/>
              <a:cs typeface="Hind Vadodara Medium"/>
              <a:sym typeface="Hind Vadoda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ctrTitle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4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brainbee@uab.edu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ites.google.com/a/uah.edu/narsef/participate?authuser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Club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Updates</a:t>
            </a:r>
            <a:endParaRPr/>
          </a:p>
        </p:txBody>
      </p:sp>
      <p:sp>
        <p:nvSpPr>
          <p:cNvPr id="126" name="Google Shape;126;p25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</a:t>
            </a:r>
            <a:endParaRPr/>
          </a:p>
        </p:txBody>
      </p:sp>
      <p:sp>
        <p:nvSpPr>
          <p:cNvPr id="132" name="Google Shape;132;p26"/>
          <p:cNvSpPr txBox="1"/>
          <p:nvPr>
            <p:ph idx="1" type="subTitle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2021-22 Year</a:t>
            </a:r>
            <a:endParaRPr/>
          </a:p>
        </p:txBody>
      </p:sp>
      <p:sp>
        <p:nvSpPr>
          <p:cNvPr id="133" name="Google Shape;133;p26"/>
          <p:cNvSpPr txBox="1"/>
          <p:nvPr>
            <p:ph idx="2" type="title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3164700" y="1304600"/>
            <a:ext cx="6691200" cy="669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 sz="3600"/>
          </a:p>
        </p:txBody>
      </p:sp>
      <p:sp>
        <p:nvSpPr>
          <p:cNvPr id="140" name="Google Shape;140;p27"/>
          <p:cNvSpPr txBox="1"/>
          <p:nvPr>
            <p:ph idx="1" type="subTitle"/>
          </p:nvPr>
        </p:nvSpPr>
        <p:spPr>
          <a:xfrm flipH="1">
            <a:off x="4562400" y="1924050"/>
            <a:ext cx="3895800" cy="24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Exploravision January 31st deadline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Genes in Space opens January 13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Brain Bee/mentorship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/>
              <a:t>Science Fair Registration</a:t>
            </a:r>
            <a:endParaRPr sz="1800"/>
          </a:p>
        </p:txBody>
      </p:sp>
      <p:grpSp>
        <p:nvGrpSpPr>
          <p:cNvPr id="141" name="Google Shape;141;p27"/>
          <p:cNvGrpSpPr/>
          <p:nvPr/>
        </p:nvGrpSpPr>
        <p:grpSpPr>
          <a:xfrm>
            <a:off x="1068436" y="1677128"/>
            <a:ext cx="2427289" cy="2921150"/>
            <a:chOff x="-1056625" y="2573725"/>
            <a:chExt cx="917100" cy="1187025"/>
          </a:xfrm>
        </p:grpSpPr>
        <p:sp>
          <p:nvSpPr>
            <p:cNvPr id="142" name="Google Shape;142;p27"/>
            <p:cNvSpPr/>
            <p:nvPr/>
          </p:nvSpPr>
          <p:spPr>
            <a:xfrm>
              <a:off x="-368950" y="3484925"/>
              <a:ext cx="179450" cy="231375"/>
            </a:xfrm>
            <a:custGeom>
              <a:rect b="b" l="l" r="r" t="t"/>
              <a:pathLst>
                <a:path extrusionOk="0" h="9255" w="7178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-368950" y="3431250"/>
              <a:ext cx="179450" cy="148650"/>
            </a:xfrm>
            <a:custGeom>
              <a:rect b="b" l="l" r="r" t="t"/>
              <a:pathLst>
                <a:path extrusionOk="0" h="5946" w="7178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-522725" y="3579875"/>
              <a:ext cx="153975" cy="134125"/>
            </a:xfrm>
            <a:custGeom>
              <a:rect b="b" l="l" r="r" t="t"/>
              <a:pathLst>
                <a:path extrusionOk="0" h="5365" w="6159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-399075" y="3431250"/>
              <a:ext cx="30150" cy="159450"/>
            </a:xfrm>
            <a:custGeom>
              <a:rect b="b" l="l" r="r" t="t"/>
              <a:pathLst>
                <a:path extrusionOk="0" h="6378" w="1206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-785950" y="3335425"/>
              <a:ext cx="232250" cy="103825"/>
            </a:xfrm>
            <a:custGeom>
              <a:rect b="b" l="l" r="r" t="t"/>
              <a:pathLst>
                <a:path extrusionOk="0" h="4153" w="929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-609150" y="2887950"/>
              <a:ext cx="152700" cy="107925"/>
            </a:xfrm>
            <a:custGeom>
              <a:rect b="b" l="l" r="r" t="t"/>
              <a:pathLst>
                <a:path extrusionOk="0" h="4317" w="6108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-488350" y="2898250"/>
              <a:ext cx="302925" cy="505400"/>
            </a:xfrm>
            <a:custGeom>
              <a:rect b="b" l="l" r="r" t="t"/>
              <a:pathLst>
                <a:path extrusionOk="0" h="20216" w="12117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-792500" y="2732425"/>
              <a:ext cx="205875" cy="441650"/>
            </a:xfrm>
            <a:custGeom>
              <a:rect b="b" l="l" r="r" t="t"/>
              <a:pathLst>
                <a:path extrusionOk="0" h="17666" w="8235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-792500" y="2820125"/>
              <a:ext cx="205875" cy="353950"/>
            </a:xfrm>
            <a:custGeom>
              <a:rect b="b" l="l" r="r" t="t"/>
              <a:pathLst>
                <a:path extrusionOk="0" h="14158" w="8235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-747150" y="3174050"/>
              <a:ext cx="115350" cy="32075"/>
            </a:xfrm>
            <a:custGeom>
              <a:rect b="b" l="l" r="r" t="t"/>
              <a:pathLst>
                <a:path extrusionOk="0" h="1283" w="4614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-726775" y="3206100"/>
              <a:ext cx="74600" cy="15450"/>
            </a:xfrm>
            <a:custGeom>
              <a:rect b="b" l="l" r="r" t="t"/>
              <a:pathLst>
                <a:path extrusionOk="0" h="618" w="2984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-654150" y="2853950"/>
              <a:ext cx="175575" cy="168825"/>
            </a:xfrm>
            <a:custGeom>
              <a:rect b="b" l="l" r="r" t="t"/>
              <a:pathLst>
                <a:path extrusionOk="0" h="6753" w="7023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-640325" y="2866700"/>
              <a:ext cx="148800" cy="143150"/>
            </a:xfrm>
            <a:custGeom>
              <a:rect b="b" l="l" r="r" t="t"/>
              <a:pathLst>
                <a:path extrusionOk="0" h="5726" w="5952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-736000" y="2597100"/>
              <a:ext cx="92850" cy="135350"/>
            </a:xfrm>
            <a:custGeom>
              <a:rect b="b" l="l" r="r" t="t"/>
              <a:pathLst>
                <a:path extrusionOk="0" h="5414" w="3714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-769300" y="2573725"/>
              <a:ext cx="159450" cy="23400"/>
            </a:xfrm>
            <a:custGeom>
              <a:rect b="b" l="l" r="r" t="t"/>
              <a:pathLst>
                <a:path extrusionOk="0" h="936" w="6378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917025" y="3394950"/>
              <a:ext cx="756225" cy="56875"/>
            </a:xfrm>
            <a:custGeom>
              <a:rect b="b" l="l" r="r" t="t"/>
              <a:pathLst>
                <a:path extrusionOk="0" h="2275" w="30249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1056625" y="3705125"/>
              <a:ext cx="917100" cy="55625"/>
            </a:xfrm>
            <a:custGeom>
              <a:rect b="b" l="l" r="r" t="t"/>
              <a:pathLst>
                <a:path extrusionOk="0" h="2225" w="36684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777450" y="2985250"/>
              <a:ext cx="6775" cy="60525"/>
            </a:xfrm>
            <a:custGeom>
              <a:rect b="b" l="l" r="r" t="t"/>
              <a:pathLst>
                <a:path extrusionOk="0" h="2421" w="271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-777450" y="2760475"/>
              <a:ext cx="6775" cy="160775"/>
            </a:xfrm>
            <a:custGeom>
              <a:rect b="b" l="l" r="r" t="t"/>
              <a:pathLst>
                <a:path extrusionOk="0" h="6431" w="271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-898425" y="3406650"/>
              <a:ext cx="24325" cy="23000"/>
            </a:xfrm>
            <a:custGeom>
              <a:rect b="b" l="l" r="r" t="t"/>
              <a:pathLst>
                <a:path extrusionOk="0" h="920" w="973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-853425" y="3406800"/>
              <a:ext cx="195575" cy="6775"/>
            </a:xfrm>
            <a:custGeom>
              <a:rect b="b" l="l" r="r" t="t"/>
              <a:pathLst>
                <a:path extrusionOk="0" h="271" w="7823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-316175" y="3160825"/>
              <a:ext cx="31375" cy="214300"/>
            </a:xfrm>
            <a:custGeom>
              <a:rect b="b" l="l" r="r" t="t"/>
              <a:pathLst>
                <a:path extrusionOk="0" h="8572" w="1255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idx="1" type="subTitle"/>
          </p:nvPr>
        </p:nvSpPr>
        <p:spPr>
          <a:xfrm flipH="1">
            <a:off x="3480600" y="825375"/>
            <a:ext cx="5116800" cy="41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Select a technology, research how it works, why it was invented, and predict how that technology could be improved in the future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Create </a:t>
            </a:r>
            <a:r>
              <a:rPr lang="en" sz="1500"/>
              <a:t>multimedia</a:t>
            </a:r>
            <a:r>
              <a:rPr lang="en" sz="1500"/>
              <a:t> presentations through websites, papers, posters, prototypes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Prizes include: $10,000 and $5000 awards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All-expenses paid trip to Washington D.C. for awards weekend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Grades 7-9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Grades 10-12</a:t>
            </a:r>
            <a:endParaRPr sz="1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00"/>
                </a:highlight>
              </a:rPr>
              <a:t>Please reach out ASAP with a solid project entry idea and a list of team members who will work with you.</a:t>
            </a:r>
            <a:endParaRPr sz="1500">
              <a:highlight>
                <a:srgbClr val="FFFF00"/>
              </a:highlight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00"/>
                </a:highlight>
              </a:rPr>
              <a:t>DUE JANUARY 31st, 2022</a:t>
            </a:r>
            <a:endParaRPr sz="1500">
              <a:highlight>
                <a:srgbClr val="FFFF00"/>
              </a:highlight>
            </a:endParaRPr>
          </a:p>
        </p:txBody>
      </p:sp>
      <p:sp>
        <p:nvSpPr>
          <p:cNvPr id="169" name="Google Shape;169;p28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Exploravision</a:t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75" y="1441625"/>
            <a:ext cx="3126901" cy="16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subTitle"/>
          </p:nvPr>
        </p:nvSpPr>
        <p:spPr>
          <a:xfrm flipH="1">
            <a:off x="546600" y="1078850"/>
            <a:ext cx="8050800" cy="12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Design a research project/scientific experiment that could be conducted in space related to DNA/genetics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Finalists receive mentorship &amp; opportunities to present the proposal for a chance to become a winner (actually have the </a:t>
            </a:r>
            <a:r>
              <a:rPr lang="en" sz="1500"/>
              <a:t>experiment</a:t>
            </a:r>
            <a:r>
              <a:rPr lang="en" sz="1500"/>
              <a:t> conducted at the ISS)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00"/>
                </a:highlight>
              </a:rPr>
              <a:t>Applications for the 2022 competition opens JANUARY 13TH, 2022. If interested, please form teams (members can attend different schools).</a:t>
            </a:r>
            <a:endParaRPr sz="1500">
              <a:highlight>
                <a:srgbClr val="FFFF00"/>
              </a:highlight>
            </a:endParaRPr>
          </a:p>
        </p:txBody>
      </p:sp>
      <p:sp>
        <p:nvSpPr>
          <p:cNvPr id="176" name="Google Shape;176;p29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 in Space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7650"/>
            <a:ext cx="8733839" cy="247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idx="1" type="subTitle"/>
          </p:nvPr>
        </p:nvSpPr>
        <p:spPr>
          <a:xfrm flipH="1">
            <a:off x="3480600" y="1264200"/>
            <a:ext cx="5116800" cy="29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State competition for neuroscience, which could potentially get you qualified for the US National Brain Bee round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February 2022 (Yet to be decided for in person or virtual)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brainbee@uab.edu</a:t>
            </a:r>
            <a:r>
              <a:rPr lang="en" sz="1500"/>
              <a:t> 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Resources available on our website to study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MENTORSHIP OPPORTUNITY: PUJA CHOPADE AT BOB JONES HIGH SCHOOL. pujasc@madisoncity.k12.al.us.</a:t>
            </a:r>
            <a:endParaRPr sz="1500"/>
          </a:p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Bee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50" y="1966483"/>
            <a:ext cx="3109126" cy="12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idx="1" type="subTitle"/>
          </p:nvPr>
        </p:nvSpPr>
        <p:spPr>
          <a:xfrm flipH="1">
            <a:off x="795300" y="1264200"/>
            <a:ext cx="7802100" cy="29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North Alabama Science &amp; Engineering Fair (NARSEF) registration will occur through the Scienteer Account.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00"/>
                </a:highlight>
              </a:rPr>
              <a:t>Start working on your projects! Registration for students will begin January 31st.</a:t>
            </a:r>
            <a:endParaRPr sz="1500">
              <a:highlight>
                <a:srgbClr val="FFFF00"/>
              </a:highlight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https://sites.google.com/a/uah.edu/narsef/participate?authuser=0</a:t>
            </a:r>
            <a:r>
              <a:rPr lang="en" sz="1500">
                <a:highlight>
                  <a:srgbClr val="FFFF00"/>
                </a:highlight>
              </a:rPr>
              <a:t> </a:t>
            </a:r>
            <a:endParaRPr sz="1500">
              <a:highlight>
                <a:srgbClr val="FFFF00"/>
              </a:highlight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00"/>
                </a:highlight>
              </a:rPr>
              <a:t>March 1-4</a:t>
            </a:r>
            <a:endParaRPr sz="1500">
              <a:highlight>
                <a:srgbClr val="FFFF00"/>
              </a:highlight>
            </a:endParaRPr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ASEF: April 4-8, Virtual</a:t>
            </a:r>
            <a:endParaRPr sz="1500"/>
          </a:p>
          <a:p>
            <a: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ISEF: May 8-13, Atlanta, Georgia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00"/>
              </a:highlight>
            </a:endParaRPr>
          </a:p>
        </p:txBody>
      </p:sp>
      <p:sp>
        <p:nvSpPr>
          <p:cNvPr id="190" name="Google Shape;190;p31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FAIR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