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058400" cx="7772400"/>
  <p:notesSz cx="6858000" cy="9144000"/>
  <p:embeddedFontLst>
    <p:embeddedFont>
      <p:font typeface="Didact Gothic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DidactGothic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9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0449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300" cy="4014000"/>
          </a:xfrm>
          <a:prstGeom prst="rect">
            <a:avLst/>
          </a:prstGeom>
        </p:spPr>
        <p:txBody>
          <a:bodyPr anchorCtr="0" anchor="b" bIns="125550" lIns="125550" spcFirstLastPara="1" rIns="125550" wrap="square" tIns="1255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1pPr>
            <a:lvl2pPr lvl="1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2pPr>
            <a:lvl3pPr lvl="2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3pPr>
            <a:lvl4pPr lvl="3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4pPr>
            <a:lvl5pPr lvl="4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5pPr>
            <a:lvl6pPr lvl="5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6pPr>
            <a:lvl7pPr lvl="6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7pPr>
            <a:lvl8pPr lvl="7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8pPr>
            <a:lvl9pPr lvl="8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300" cy="1550100"/>
          </a:xfrm>
          <a:prstGeom prst="rect">
            <a:avLst/>
          </a:prstGeom>
        </p:spPr>
        <p:txBody>
          <a:bodyPr anchorCtr="0" anchor="t" bIns="125550" lIns="125550" spcFirstLastPara="1" rIns="125550" wrap="square" tIns="1255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500"/>
          </a:xfrm>
          <a:prstGeom prst="rect">
            <a:avLst/>
          </a:prstGeom>
        </p:spPr>
        <p:txBody>
          <a:bodyPr anchorCtr="0" anchor="ctr" bIns="125550" lIns="125550" spcFirstLastPara="1" rIns="125550" wrap="square" tIns="1255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300" cy="3840000"/>
          </a:xfrm>
          <a:prstGeom prst="rect">
            <a:avLst/>
          </a:prstGeom>
        </p:spPr>
        <p:txBody>
          <a:bodyPr anchorCtr="0" anchor="b" bIns="125550" lIns="125550" spcFirstLastPara="1" rIns="125550" wrap="square" tIns="1255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500"/>
              <a:buNone/>
              <a:defRPr sz="16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6500"/>
              <a:buNone/>
              <a:defRPr sz="165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500"/>
              <a:buNone/>
              <a:defRPr sz="165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500"/>
              <a:buNone/>
              <a:defRPr sz="165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500"/>
              <a:buNone/>
              <a:defRPr sz="165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500"/>
              <a:buNone/>
              <a:defRPr sz="165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500"/>
              <a:buNone/>
              <a:defRPr sz="165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500"/>
              <a:buNone/>
              <a:defRPr sz="165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500"/>
              <a:buNone/>
              <a:defRPr sz="165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300" cy="2543700"/>
          </a:xfrm>
          <a:prstGeom prst="rect">
            <a:avLst/>
          </a:prstGeom>
        </p:spPr>
        <p:txBody>
          <a:bodyPr anchorCtr="0" anchor="t" bIns="125550" lIns="125550" spcFirstLastPara="1" rIns="125550" wrap="square" tIns="125550">
            <a:normAutofit/>
          </a:bodyPr>
          <a:lstStyle>
            <a:lvl1pPr indent="-387350" lvl="0" marL="457200" algn="ctr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1pPr>
            <a:lvl2pPr indent="-349250" lvl="1" marL="91440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algn="ctr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algn="ctr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500"/>
          </a:xfrm>
          <a:prstGeom prst="rect">
            <a:avLst/>
          </a:prstGeom>
        </p:spPr>
        <p:txBody>
          <a:bodyPr anchorCtr="0" anchor="ctr" bIns="125550" lIns="125550" spcFirstLastPara="1" rIns="125550" wrap="square" tIns="1255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500"/>
          </a:xfrm>
          <a:prstGeom prst="rect">
            <a:avLst/>
          </a:prstGeom>
        </p:spPr>
        <p:txBody>
          <a:bodyPr anchorCtr="0" anchor="ctr" bIns="125550" lIns="125550" spcFirstLastPara="1" rIns="125550" wrap="square" tIns="1255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300" cy="1646100"/>
          </a:xfrm>
          <a:prstGeom prst="rect">
            <a:avLst/>
          </a:prstGeom>
        </p:spPr>
        <p:txBody>
          <a:bodyPr anchorCtr="0" anchor="ctr" bIns="125550" lIns="125550" spcFirstLastPara="1" rIns="125550" wrap="square" tIns="1255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500"/>
          </a:xfrm>
          <a:prstGeom prst="rect">
            <a:avLst/>
          </a:prstGeom>
        </p:spPr>
        <p:txBody>
          <a:bodyPr anchorCtr="0" anchor="ctr" bIns="125550" lIns="125550" spcFirstLastPara="1" rIns="125550" wrap="square" tIns="1255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300" cy="1119900"/>
          </a:xfrm>
          <a:prstGeom prst="rect">
            <a:avLst/>
          </a:prstGeom>
        </p:spPr>
        <p:txBody>
          <a:bodyPr anchorCtr="0" anchor="t" bIns="125550" lIns="125550" spcFirstLastPara="1" rIns="125550" wrap="square" tIns="1255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300" cy="6681000"/>
          </a:xfrm>
          <a:prstGeom prst="rect">
            <a:avLst/>
          </a:prstGeom>
        </p:spPr>
        <p:txBody>
          <a:bodyPr anchorCtr="0" anchor="t" bIns="125550" lIns="125550" spcFirstLastPara="1" rIns="125550" wrap="square" tIns="125550">
            <a:normAutofit/>
          </a:bodyPr>
          <a:lstStyle>
            <a:lvl1pPr indent="-387350" lvl="0" marL="45720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500"/>
          </a:xfrm>
          <a:prstGeom prst="rect">
            <a:avLst/>
          </a:prstGeom>
        </p:spPr>
        <p:txBody>
          <a:bodyPr anchorCtr="0" anchor="ctr" bIns="125550" lIns="125550" spcFirstLastPara="1" rIns="125550" wrap="square" tIns="1255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300" cy="1119900"/>
          </a:xfrm>
          <a:prstGeom prst="rect">
            <a:avLst/>
          </a:prstGeom>
        </p:spPr>
        <p:txBody>
          <a:bodyPr anchorCtr="0" anchor="t" bIns="125550" lIns="125550" spcFirstLastPara="1" rIns="125550" wrap="square" tIns="1255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600" cy="6681000"/>
          </a:xfrm>
          <a:prstGeom prst="rect">
            <a:avLst/>
          </a:prstGeom>
        </p:spPr>
        <p:txBody>
          <a:bodyPr anchorCtr="0" anchor="t" bIns="125550" lIns="125550" spcFirstLastPara="1" rIns="125550" wrap="square" tIns="125550">
            <a:norm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600" cy="6681000"/>
          </a:xfrm>
          <a:prstGeom prst="rect">
            <a:avLst/>
          </a:prstGeom>
        </p:spPr>
        <p:txBody>
          <a:bodyPr anchorCtr="0" anchor="t" bIns="125550" lIns="125550" spcFirstLastPara="1" rIns="125550" wrap="square" tIns="125550">
            <a:norm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500"/>
          </a:xfrm>
          <a:prstGeom prst="rect">
            <a:avLst/>
          </a:prstGeom>
        </p:spPr>
        <p:txBody>
          <a:bodyPr anchorCtr="0" anchor="ctr" bIns="125550" lIns="125550" spcFirstLastPara="1" rIns="125550" wrap="square" tIns="1255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300" cy="1119900"/>
          </a:xfrm>
          <a:prstGeom prst="rect">
            <a:avLst/>
          </a:prstGeom>
        </p:spPr>
        <p:txBody>
          <a:bodyPr anchorCtr="0" anchor="t" bIns="125550" lIns="125550" spcFirstLastPara="1" rIns="125550" wrap="square" tIns="1255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500"/>
          </a:xfrm>
          <a:prstGeom prst="rect">
            <a:avLst/>
          </a:prstGeom>
        </p:spPr>
        <p:txBody>
          <a:bodyPr anchorCtr="0" anchor="ctr" bIns="125550" lIns="125550" spcFirstLastPara="1" rIns="125550" wrap="square" tIns="1255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125550" lIns="125550" spcFirstLastPara="1" rIns="125550" wrap="square" tIns="1255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125550" lIns="125550" spcFirstLastPara="1" rIns="125550" wrap="square" tIns="125550">
            <a:norm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500"/>
          </a:xfrm>
          <a:prstGeom prst="rect">
            <a:avLst/>
          </a:prstGeom>
        </p:spPr>
        <p:txBody>
          <a:bodyPr anchorCtr="0" anchor="ctr" bIns="125550" lIns="125550" spcFirstLastPara="1" rIns="125550" wrap="square" tIns="1255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2" y="880293"/>
            <a:ext cx="5412600" cy="7999800"/>
          </a:xfrm>
          <a:prstGeom prst="rect">
            <a:avLst/>
          </a:prstGeom>
        </p:spPr>
        <p:txBody>
          <a:bodyPr anchorCtr="0" anchor="ctr" bIns="125550" lIns="125550" spcFirstLastPara="1" rIns="125550" wrap="square" tIns="1255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500"/>
          </a:xfrm>
          <a:prstGeom prst="rect">
            <a:avLst/>
          </a:prstGeom>
        </p:spPr>
        <p:txBody>
          <a:bodyPr anchorCtr="0" anchor="ctr" bIns="125550" lIns="125550" spcFirstLastPara="1" rIns="125550" wrap="square" tIns="1255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25550" lIns="125550" spcFirstLastPara="1" rIns="125550" wrap="square" tIns="1255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125550" lIns="125550" spcFirstLastPara="1" rIns="125550" wrap="square" tIns="1255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1pPr>
            <a:lvl2pPr lvl="1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2pPr>
            <a:lvl3pPr lvl="2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3pPr>
            <a:lvl4pPr lvl="3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4pPr>
            <a:lvl5pPr lvl="4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5pPr>
            <a:lvl6pPr lvl="5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6pPr>
            <a:lvl7pPr lvl="6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7pPr>
            <a:lvl8pPr lvl="7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8pPr>
            <a:lvl9pPr lvl="8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125550" lIns="125550" spcFirstLastPara="1" rIns="125550" wrap="square" tIns="1255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125550" lIns="125550" spcFirstLastPara="1" rIns="125550" wrap="square" tIns="125550">
            <a:normAutofit/>
          </a:bodyPr>
          <a:lstStyle>
            <a:lvl1pPr indent="-387350" lvl="0" marL="45720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500"/>
          </a:xfrm>
          <a:prstGeom prst="rect">
            <a:avLst/>
          </a:prstGeom>
        </p:spPr>
        <p:txBody>
          <a:bodyPr anchorCtr="0" anchor="ctr" bIns="125550" lIns="125550" spcFirstLastPara="1" rIns="125550" wrap="square" tIns="1255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500"/>
          </a:xfrm>
          <a:prstGeom prst="rect">
            <a:avLst/>
          </a:prstGeom>
        </p:spPr>
        <p:txBody>
          <a:bodyPr anchorCtr="0" anchor="ctr" bIns="125550" lIns="125550" spcFirstLastPara="1" rIns="125550" wrap="square" tIns="1255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500"/>
          </a:xfrm>
          <a:prstGeom prst="rect">
            <a:avLst/>
          </a:prstGeom>
        </p:spPr>
        <p:txBody>
          <a:bodyPr anchorCtr="0" anchor="ctr" bIns="125550" lIns="125550" spcFirstLastPara="1" rIns="125550" wrap="square" tIns="1255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3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125550" lIns="125550" spcFirstLastPara="1" rIns="125550" wrap="square" tIns="1255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3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25550" lIns="125550" spcFirstLastPara="1" rIns="125550" wrap="square" tIns="125550">
            <a:normAutofit/>
          </a:bodyPr>
          <a:lstStyle>
            <a:lvl1pPr indent="-3873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●"/>
              <a:defRPr sz="2500">
                <a:solidFill>
                  <a:schemeClr val="dk2"/>
                </a:solidFill>
              </a:defRPr>
            </a:lvl1pPr>
            <a:lvl2pPr indent="-3492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2pPr>
            <a:lvl3pPr indent="-3492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3pPr>
            <a:lvl4pPr indent="-3492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4pPr>
            <a:lvl5pPr indent="-3492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5pPr>
            <a:lvl6pPr indent="-3492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6pPr>
            <a:lvl7pPr indent="-3492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7pPr>
            <a:lvl8pPr indent="-3492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8pPr>
            <a:lvl9pPr indent="-3492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5550" lIns="125550" spcFirstLastPara="1" rIns="125550" wrap="square" tIns="125550">
            <a:normAutofit/>
          </a:bodyPr>
          <a:lstStyle>
            <a:lvl1pPr lvl="0" algn="r">
              <a:buNone/>
              <a:defRPr sz="1400">
                <a:solidFill>
                  <a:schemeClr val="dk2"/>
                </a:solidFill>
              </a:defRPr>
            </a:lvl1pPr>
            <a:lvl2pPr lvl="1" algn="r">
              <a:buNone/>
              <a:defRPr sz="1400">
                <a:solidFill>
                  <a:schemeClr val="dk2"/>
                </a:solidFill>
              </a:defRPr>
            </a:lvl2pPr>
            <a:lvl3pPr lvl="2" algn="r">
              <a:buNone/>
              <a:defRPr sz="1400">
                <a:solidFill>
                  <a:schemeClr val="dk2"/>
                </a:solidFill>
              </a:defRPr>
            </a:lvl3pPr>
            <a:lvl4pPr lvl="3" algn="r">
              <a:buNone/>
              <a:defRPr sz="1400">
                <a:solidFill>
                  <a:schemeClr val="dk2"/>
                </a:solidFill>
              </a:defRPr>
            </a:lvl4pPr>
            <a:lvl5pPr lvl="4" algn="r">
              <a:buNone/>
              <a:defRPr sz="1400">
                <a:solidFill>
                  <a:schemeClr val="dk2"/>
                </a:solidFill>
              </a:defRPr>
            </a:lvl5pPr>
            <a:lvl6pPr lvl="5" algn="r">
              <a:buNone/>
              <a:defRPr sz="1400">
                <a:solidFill>
                  <a:schemeClr val="dk2"/>
                </a:solidFill>
              </a:defRPr>
            </a:lvl6pPr>
            <a:lvl7pPr lvl="6" algn="r">
              <a:buNone/>
              <a:defRPr sz="1400">
                <a:solidFill>
                  <a:schemeClr val="dk2"/>
                </a:solidFill>
              </a:defRPr>
            </a:lvl7pPr>
            <a:lvl8pPr lvl="7" algn="r">
              <a:buNone/>
              <a:defRPr sz="1400">
                <a:solidFill>
                  <a:schemeClr val="dk2"/>
                </a:solidFill>
              </a:defRPr>
            </a:lvl8pPr>
            <a:lvl9pPr lvl="8" algn="r">
              <a:buNone/>
              <a:defRPr sz="14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80100" y="301025"/>
            <a:ext cx="67803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Didact Gothic"/>
                <a:ea typeface="Didact Gothic"/>
                <a:cs typeface="Didact Gothic"/>
                <a:sym typeface="Didact Gothic"/>
              </a:rPr>
              <a:t>Kindergarten Weekly Newsletter</a:t>
            </a:r>
            <a:endParaRPr b="1" sz="1800">
              <a:latin typeface="Didact Gothic"/>
              <a:ea typeface="Didact Gothic"/>
              <a:cs typeface="Didact Gothic"/>
              <a:sym typeface="Didact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Didact Gothic"/>
                <a:ea typeface="Didact Gothic"/>
                <a:cs typeface="Didact Gothic"/>
                <a:sym typeface="Didact Gothic"/>
              </a:rPr>
              <a:t>Week of April 1-5, </a:t>
            </a:r>
            <a:r>
              <a:rPr b="1" lang="en" sz="1800">
                <a:latin typeface="Didact Gothic"/>
                <a:ea typeface="Didact Gothic"/>
                <a:cs typeface="Didact Gothic"/>
                <a:sym typeface="Didact Gothic"/>
              </a:rPr>
              <a:t>202</a:t>
            </a:r>
            <a:r>
              <a:rPr b="1" lang="en" sz="1800">
                <a:latin typeface="Didact Gothic"/>
                <a:ea typeface="Didact Gothic"/>
                <a:cs typeface="Didact Gothic"/>
                <a:sym typeface="Didact Gothic"/>
              </a:rPr>
              <a:t>4</a:t>
            </a:r>
            <a:endParaRPr b="1" sz="1800"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348125" y="1100575"/>
            <a:ext cx="3214200" cy="2277900"/>
          </a:xfrm>
          <a:prstGeom prst="rect">
            <a:avLst/>
          </a:prstGeom>
          <a:noFill/>
          <a:ln cap="flat" cmpd="sng" w="19050">
            <a:solidFill>
              <a:srgbClr val="FF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Didact Gothic"/>
                <a:ea typeface="Didact Gothic"/>
                <a:cs typeface="Didact Gothic"/>
                <a:sym typeface="Didact Gothic"/>
              </a:rPr>
              <a:t>Upcoming Events</a:t>
            </a:r>
            <a:endParaRPr sz="160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4/6: </a:t>
            </a:r>
            <a:r>
              <a:rPr lang="en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See Astro race Sprocket at the Enrichment Center Charity game at Toyota Field at 4:30pm</a:t>
            </a:r>
            <a:endParaRPr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4/12: Last Day to return Field Trip Paperwork</a:t>
            </a:r>
            <a:endParaRPr sz="150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4/19: Purple Up Day</a:t>
            </a:r>
            <a:endParaRPr sz="150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4/24: Progress Reports</a:t>
            </a:r>
            <a:endParaRPr sz="150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4/25: Field Trip to Early Works</a:t>
            </a:r>
            <a:endParaRPr sz="60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80000" y="6141475"/>
            <a:ext cx="6924300" cy="1631700"/>
          </a:xfrm>
          <a:prstGeom prst="rect">
            <a:avLst/>
          </a:prstGeom>
          <a:noFill/>
          <a:ln cap="flat" cmpd="sng" w="19050">
            <a:solidFill>
              <a:srgbClr val="38761D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Math:</a:t>
            </a:r>
            <a:endParaRPr b="1" sz="130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Big Ideas Chapter 11</a:t>
            </a:r>
            <a:endParaRPr b="1" sz="130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During math the next two weeks, we will focus on 2D shapes. The students will learn how to identify: circle, square, rectangle, triangle, and hexagon. We will also learn how to compare shapes. </a:t>
            </a:r>
            <a:endParaRPr b="1" sz="130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If your child does not know the 42 math facts yet. it is very important that you keep practicing the addition and subtraction flashcards at home. Thank you for your support! </a:t>
            </a:r>
            <a:endParaRPr sz="130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380000" y="8017875"/>
            <a:ext cx="6924300" cy="1723800"/>
          </a:xfrm>
          <a:prstGeom prst="rect">
            <a:avLst/>
          </a:prstGeom>
          <a:noFill/>
          <a:ln cap="flat" cmpd="sng" w="28575">
            <a:solidFill>
              <a:srgbClr val="674EA7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Didact Gothic"/>
                <a:ea typeface="Didact Gothic"/>
                <a:cs typeface="Didact Gothic"/>
                <a:sym typeface="Didact Gothic"/>
              </a:rPr>
              <a:t>Important Information</a:t>
            </a:r>
            <a:endParaRPr b="1" sz="1600">
              <a:latin typeface="Didact Gothic"/>
              <a:ea typeface="Didact Gothic"/>
              <a:cs typeface="Didact Gothic"/>
              <a:sym typeface="Didact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Friendly Reminders:</a:t>
            </a:r>
            <a:endParaRPr b="1" sz="120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Didact Gothic"/>
              <a:buChar char="-"/>
            </a:pPr>
            <a:r>
              <a:rPr lang="en" sz="12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Please empty your child’s Daily Folder each day. </a:t>
            </a:r>
            <a:endParaRPr sz="120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Didact Gothic"/>
              <a:buChar char="-"/>
            </a:pPr>
            <a:r>
              <a:rPr lang="en" sz="12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If your child brings a lunch from home, please make sure they have a second water bottle for lunch. </a:t>
            </a:r>
            <a:endParaRPr sz="120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Didact Gothic"/>
              <a:buChar char="-"/>
            </a:pPr>
            <a:r>
              <a:rPr lang="en" sz="12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Please make sure your child has a weather appropriate change of clothes in their backpack. </a:t>
            </a:r>
            <a:endParaRPr sz="120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Didact Gothic"/>
              <a:buChar char="-"/>
            </a:pPr>
            <a:r>
              <a:rPr lang="en" sz="12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If your child’s headphones come home, please replace them and send a new pair back to school.</a:t>
            </a:r>
            <a:endParaRPr sz="120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576050" y="3615825"/>
            <a:ext cx="6532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80100" y="3483275"/>
            <a:ext cx="6924300" cy="2370300"/>
          </a:xfrm>
          <a:prstGeom prst="rect">
            <a:avLst/>
          </a:prstGeom>
          <a:noFill/>
          <a:ln cap="flat" cmpd="sng" w="19050">
            <a:solidFill>
              <a:srgbClr val="FFAB4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Didact Gothic"/>
                <a:ea typeface="Didact Gothic"/>
                <a:cs typeface="Didact Gothic"/>
                <a:sym typeface="Didact Gothic"/>
              </a:rPr>
              <a:t>Reading: </a:t>
            </a:r>
            <a:endParaRPr b="1" sz="1600">
              <a:latin typeface="Didact Gothic"/>
              <a:ea typeface="Didact Gothic"/>
              <a:cs typeface="Didact Gothic"/>
              <a:sym typeface="Didact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Phonological Awareness Skill:  Initial phoneme deletion</a:t>
            </a:r>
            <a:endParaRPr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Phonics:  applying e_e and ee  in reading and writing words</a:t>
            </a:r>
            <a:endParaRPr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Sight Words: review all sight words that have previously been taught</a:t>
            </a:r>
            <a:endParaRPr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Vocabulary Words: choose, depend, improve, leader, oval, president, private, work</a:t>
            </a:r>
            <a:endParaRPr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Comprehension:  Cause and effect; text features-punctuation</a:t>
            </a:r>
            <a:endParaRPr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3722250" y="1100575"/>
            <a:ext cx="3582000" cy="2277900"/>
          </a:xfrm>
          <a:prstGeom prst="rect">
            <a:avLst/>
          </a:prstGeom>
          <a:noFill/>
          <a:ln cap="flat" cmpd="sng" w="19050">
            <a:solidFill>
              <a:srgbClr val="4285F4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Didact Gothic"/>
                <a:ea typeface="Didact Gothic"/>
                <a:cs typeface="Didact Gothic"/>
                <a:sym typeface="Didact Gothic"/>
              </a:rPr>
              <a:t>April Challenge:</a:t>
            </a:r>
            <a:endParaRPr b="1" sz="1600">
              <a:latin typeface="Didact Gothic"/>
              <a:ea typeface="Didact Gothic"/>
              <a:cs typeface="Didact Gothic"/>
              <a:sym typeface="Didact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500">
              <a:solidFill>
                <a:srgbClr val="000000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500">
              <a:solidFill>
                <a:srgbClr val="000000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500">
              <a:solidFill>
                <a:srgbClr val="000000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500">
              <a:solidFill>
                <a:srgbClr val="000000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500">
                <a:solidFill>
                  <a:srgbClr val="000000"/>
                </a:solidFill>
                <a:latin typeface="Didact Gothic"/>
                <a:ea typeface="Didact Gothic"/>
                <a:cs typeface="Didact Gothic"/>
                <a:sym typeface="Didact Gothic"/>
              </a:rPr>
              <a:t>Listen to your child read 10 minutes a day and keep reading to them for 20 minutes a day. </a:t>
            </a:r>
            <a:endParaRPr sz="1500">
              <a:solidFill>
                <a:srgbClr val="000000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500"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39248" y="1416750"/>
            <a:ext cx="992101" cy="9921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